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(null)" ContentType="image/x-em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7" r:id="rId6"/>
    <p:sldId id="259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4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53976" y="6356350"/>
            <a:ext cx="2895600" cy="50165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Tolnet</a:t>
            </a:r>
            <a:r>
              <a:rPr lang="en-US" dirty="0" smtClean="0"/>
              <a:t>/NDACC Lidar WG Meeting</a:t>
            </a:r>
          </a:p>
          <a:p>
            <a:r>
              <a:rPr lang="en-US" dirty="0" smtClean="0"/>
              <a:t>Huntsville, AL May 7-11,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38400" cy="425450"/>
          </a:xfrm>
        </p:spPr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2586"/>
            <a:ext cx="1447800" cy="10699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599" y="3718"/>
            <a:ext cx="1251625" cy="109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9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7" y="76200"/>
            <a:ext cx="1546661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9182"/>
            <a:ext cx="1232077" cy="108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1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443551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474" y="75025"/>
            <a:ext cx="1123950" cy="98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2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2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66" y="152400"/>
            <a:ext cx="1211534" cy="8953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11151"/>
            <a:ext cx="1145234" cy="10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3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3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2464-6DA6-493E-883C-A19921992B1C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BB51-3B72-4BBD-B62F-98C7A6E75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1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(null)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057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GSFC Mobile Lidar Station </a:t>
            </a:r>
            <a:r>
              <a:rPr lang="en-US" sz="2800" dirty="0"/>
              <a:t>Report</a:t>
            </a:r>
            <a:br>
              <a:rPr lang="en-US" sz="2800" dirty="0"/>
            </a:br>
            <a:r>
              <a:rPr lang="en-US" sz="2400" dirty="0" smtClean="0"/>
              <a:t>T. </a:t>
            </a:r>
            <a:r>
              <a:rPr lang="en-US" sz="2400" dirty="0"/>
              <a:t>McGee, J. Sullivan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270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GSFC at </a:t>
            </a:r>
            <a:r>
              <a:rPr lang="en-US" sz="3200" b="1" dirty="0" err="1" smtClean="0"/>
              <a:t>Lavande</a:t>
            </a:r>
            <a:r>
              <a:rPr lang="en-US" sz="3200" b="1" dirty="0" smtClean="0"/>
              <a:t>, July ‘17/March ‘18</a:t>
            </a:r>
            <a:br>
              <a:rPr lang="en-US" sz="3200" b="1" dirty="0" smtClean="0"/>
            </a:br>
            <a:r>
              <a:rPr lang="en-US" sz="2700" b="1" dirty="0" smtClean="0"/>
              <a:t>STROZ Column vs OMI</a:t>
            </a:r>
            <a:endParaRPr lang="en-US" sz="27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533400" y="2805937"/>
            <a:ext cx="3962400" cy="3061854"/>
          </a:xfrm>
        </p:spPr>
        <p:txBody>
          <a:bodyPr/>
          <a:lstStyle/>
          <a:p>
            <a:r>
              <a:rPr lang="en-US" sz="1800" b="1" dirty="0" smtClean="0"/>
              <a:t>Lidar column is calculated from measurements</a:t>
            </a:r>
          </a:p>
          <a:p>
            <a:r>
              <a:rPr lang="en-US" sz="1800" b="1" dirty="0" smtClean="0"/>
              <a:t>Column above and below lidar data is calculated from the US Standard Atmosphere</a:t>
            </a:r>
          </a:p>
          <a:p>
            <a:r>
              <a:rPr lang="en-US" sz="1800" b="1" dirty="0" smtClean="0"/>
              <a:t>GSFC computed column is plotted in the red dots</a:t>
            </a:r>
          </a:p>
          <a:p>
            <a:r>
              <a:rPr lang="en-US" sz="1800" b="1" dirty="0" smtClean="0"/>
              <a:t>Serves as a “reasonableness” check</a:t>
            </a:r>
            <a:endParaRPr lang="en-US" sz="1800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876E943-395C-AD42-8F2B-31B1516F8AC8}"/>
              </a:ext>
            </a:extLst>
          </p:cNvPr>
          <p:cNvGrpSpPr/>
          <p:nvPr/>
        </p:nvGrpSpPr>
        <p:grpSpPr>
          <a:xfrm>
            <a:off x="4953930" y="1600201"/>
            <a:ext cx="3810000" cy="4452256"/>
            <a:chOff x="762000" y="2103864"/>
            <a:chExt cx="7620000" cy="417232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A0EEEFB4-766D-5647-9021-54CE082BF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000" y="2103864"/>
              <a:ext cx="7620000" cy="38100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96665476-6A1C-D041-82D1-BEECCE7C721E}"/>
                </a:ext>
              </a:extLst>
            </p:cNvPr>
            <p:cNvSpPr txBox="1"/>
            <p:nvPr/>
          </p:nvSpPr>
          <p:spPr>
            <a:xfrm>
              <a:off x="2341757" y="3958683"/>
              <a:ext cx="457199" cy="76944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84FE9AC8-8F4A-6F42-BEB7-4C601FE43752}"/>
                </a:ext>
              </a:extLst>
            </p:cNvPr>
            <p:cNvSpPr txBox="1"/>
            <p:nvPr/>
          </p:nvSpPr>
          <p:spPr>
            <a:xfrm>
              <a:off x="6698166" y="2583366"/>
              <a:ext cx="457199" cy="178510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FD3857AD-1323-3043-A431-060903CF3CC1}"/>
                </a:ext>
              </a:extLst>
            </p:cNvPr>
            <p:cNvSpPr txBox="1"/>
            <p:nvPr/>
          </p:nvSpPr>
          <p:spPr>
            <a:xfrm>
              <a:off x="1369740" y="5930075"/>
              <a:ext cx="6705598" cy="346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LAVANDE NDACC Campaign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06368BE8-FAC3-5D48-82F0-5D072A87EA81}"/>
                </a:ext>
              </a:extLst>
            </p:cNvPr>
            <p:cNvCxnSpPr>
              <a:stCxn id="14" idx="0"/>
            </p:cNvCxnSpPr>
            <p:nvPr/>
          </p:nvCxnSpPr>
          <p:spPr>
            <a:xfrm flipV="1">
              <a:off x="4722540" y="4460490"/>
              <a:ext cx="1975626" cy="1469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xmlns="" id="{E5F36A73-D6D5-1F4A-BF57-9E270EB9CE1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74692" y="4828478"/>
              <a:ext cx="1697308" cy="10965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28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30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</p:txBody>
      </p:sp>
    </p:spTree>
    <p:extLst>
      <p:ext uri="{BB962C8B-B14F-4D97-AF65-F5344CB8AC3E}">
        <p14:creationId xmlns:p14="http://schemas.microsoft.com/office/powerpoint/2010/main" val="168280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9432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</a:p>
          <a:p>
            <a:r>
              <a:rPr lang="en-US" sz="2400"/>
              <a:t>Retrieve profiles using a common vertical resolution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0769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Retrieve profiles using a common vertical </a:t>
            </a:r>
            <a:r>
              <a:rPr lang="en-US" sz="2400" dirty="0" smtClean="0"/>
              <a:t>resolution</a:t>
            </a:r>
          </a:p>
          <a:p>
            <a:r>
              <a:rPr lang="en-US" sz="2400" dirty="0"/>
              <a:t>Retrieve with a common algorithm (Any volunteers, Thierry</a:t>
            </a:r>
            <a:r>
              <a:rPr lang="en-US" sz="2400" dirty="0" smtClean="0"/>
              <a:t>???)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79996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Retrieve profiles using a common vertical </a:t>
            </a:r>
            <a:r>
              <a:rPr lang="en-US" sz="2400" dirty="0" smtClean="0"/>
              <a:t>resolution</a:t>
            </a:r>
          </a:p>
          <a:p>
            <a:r>
              <a:rPr lang="en-US" sz="2400" dirty="0"/>
              <a:t>Retrieve with a common algorithm (Any volunteers, Thierry</a:t>
            </a:r>
            <a:r>
              <a:rPr lang="en-US" sz="2400" dirty="0" smtClean="0"/>
              <a:t>???)</a:t>
            </a:r>
          </a:p>
          <a:p>
            <a:r>
              <a:rPr lang="en-US" sz="2400" dirty="0"/>
              <a:t>Temperature comparisons with OHP ozone lidar retrieval and the OHP Temperature Lidar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93707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Retrieve profiles using a common vertical </a:t>
            </a:r>
            <a:r>
              <a:rPr lang="en-US" sz="2400" dirty="0" smtClean="0"/>
              <a:t>resolution</a:t>
            </a:r>
          </a:p>
          <a:p>
            <a:r>
              <a:rPr lang="en-US" sz="2400" dirty="0"/>
              <a:t>Retrieve with a common algorithm (Any volunteers, Thierry</a:t>
            </a:r>
            <a:r>
              <a:rPr lang="en-US" sz="2400" dirty="0" smtClean="0"/>
              <a:t>???)</a:t>
            </a:r>
          </a:p>
          <a:p>
            <a:r>
              <a:rPr lang="en-US" sz="2400" dirty="0"/>
              <a:t>Temperature comparisons with OHP ozone lidar retrieval and the OHP Temperature </a:t>
            </a:r>
            <a:r>
              <a:rPr lang="en-US" sz="2400" dirty="0" smtClean="0"/>
              <a:t>Lidar</a:t>
            </a:r>
          </a:p>
          <a:p>
            <a:r>
              <a:rPr lang="en-US" sz="2400" dirty="0"/>
              <a:t>Water Vapor Comparisons? GSFC reliable to ~ 7 km (Longer term goal)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646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Where do we go from 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Check </a:t>
            </a:r>
            <a:r>
              <a:rPr lang="en-US" sz="2400" dirty="0"/>
              <a:t>a</a:t>
            </a:r>
            <a:r>
              <a:rPr lang="en-US" sz="2400" dirty="0" smtClean="0"/>
              <a:t>ltitude registration – both wavelengths.</a:t>
            </a:r>
          </a:p>
          <a:p>
            <a:pPr lvl="1"/>
            <a:r>
              <a:rPr lang="en-US" sz="2000" dirty="0" smtClean="0"/>
              <a:t>Thin cirrus provides a good reference</a:t>
            </a:r>
          </a:p>
          <a:p>
            <a:r>
              <a:rPr lang="en-US" sz="2400" dirty="0"/>
              <a:t>Is all cross-interference removed? Particularly above 40 km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Retrieve profiles using a common vertical </a:t>
            </a:r>
            <a:r>
              <a:rPr lang="en-US" sz="2400" dirty="0" smtClean="0"/>
              <a:t>resolution</a:t>
            </a:r>
          </a:p>
          <a:p>
            <a:r>
              <a:rPr lang="en-US" sz="2400" dirty="0"/>
              <a:t>Retrieve with a common algorithm (Any volunteers, Thierry</a:t>
            </a:r>
            <a:r>
              <a:rPr lang="en-US" sz="2400" dirty="0" smtClean="0"/>
              <a:t>???)</a:t>
            </a:r>
          </a:p>
          <a:p>
            <a:r>
              <a:rPr lang="en-US" sz="2400" dirty="0"/>
              <a:t>Temperature comparisons with OHP ozone lidar retrieval and the OHP Temperature </a:t>
            </a:r>
            <a:r>
              <a:rPr lang="en-US" sz="2400" dirty="0" smtClean="0"/>
              <a:t>Lidar</a:t>
            </a:r>
          </a:p>
          <a:p>
            <a:r>
              <a:rPr lang="en-US" sz="2400" dirty="0"/>
              <a:t>Water Vapor Comparisons? GSFC reliable to ~ 7 km (Longer term goal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Incorporate </a:t>
            </a:r>
            <a:r>
              <a:rPr lang="en-US" sz="2400" dirty="0" smtClean="0"/>
              <a:t>March lidar data, sonde data, any other available profile data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541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Current Status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Tropospheric </a:t>
            </a:r>
            <a:r>
              <a:rPr lang="en-US" sz="2000" dirty="0"/>
              <a:t>O</a:t>
            </a:r>
            <a:r>
              <a:rPr lang="en-US" sz="2000" dirty="0" smtClean="0"/>
              <a:t>zone Lidar</a:t>
            </a:r>
          </a:p>
          <a:p>
            <a:pPr lvl="1"/>
            <a:r>
              <a:rPr lang="en-US" sz="2000" dirty="0" smtClean="0"/>
              <a:t>Status report given by John Sullivan on Monday</a:t>
            </a:r>
          </a:p>
          <a:p>
            <a:r>
              <a:rPr lang="en-US" sz="2000" dirty="0" smtClean="0"/>
              <a:t>Aerosol and Temperature Lidar</a:t>
            </a:r>
          </a:p>
          <a:p>
            <a:pPr lvl="1"/>
            <a:r>
              <a:rPr lang="en-US" sz="2000" dirty="0" smtClean="0"/>
              <a:t>New radar system has been built and is currently being installed</a:t>
            </a:r>
          </a:p>
          <a:p>
            <a:pPr lvl="1"/>
            <a:r>
              <a:rPr lang="en-US" sz="2000" dirty="0" smtClean="0"/>
              <a:t>Increased range – no observer required (hopefully)</a:t>
            </a:r>
          </a:p>
          <a:p>
            <a:pPr lvl="1"/>
            <a:r>
              <a:rPr lang="en-US" sz="2000" dirty="0" smtClean="0"/>
              <a:t>Identical to previously tested radar system with FAA approval to operate with out an outside observer</a:t>
            </a:r>
          </a:p>
          <a:p>
            <a:pPr lvl="1"/>
            <a:r>
              <a:rPr lang="en-US" sz="2000" dirty="0" smtClean="0"/>
              <a:t>When complete will travel to Table Mountain for water vapor and rotational Raman temperature comparisons</a:t>
            </a:r>
          </a:p>
          <a:p>
            <a:r>
              <a:rPr lang="en-US" sz="2000" dirty="0" smtClean="0"/>
              <a:t>Stratospheric Ozone Lidar</a:t>
            </a:r>
          </a:p>
          <a:p>
            <a:pPr lvl="1"/>
            <a:r>
              <a:rPr lang="en-US" sz="2000" dirty="0" smtClean="0"/>
              <a:t>Currently at OHP prior to shipment to Hohenpeissenberg, Germany</a:t>
            </a:r>
          </a:p>
          <a:p>
            <a:pPr lvl="1"/>
            <a:r>
              <a:rPr lang="en-US" sz="2000" dirty="0" smtClean="0"/>
              <a:t>Followed by Reunion and Lauder, NZ (Agreements in process at NASA)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763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Status Report (</a:t>
            </a:r>
            <a:r>
              <a:rPr lang="en-US" sz="2800" dirty="0" err="1" smtClean="0"/>
              <a:t>cont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Additional International Agreements now winding through the NASA HQ approval maze	</a:t>
            </a:r>
          </a:p>
          <a:p>
            <a:pPr lvl="1"/>
            <a:r>
              <a:rPr lang="en-US" sz="2000" dirty="0" smtClean="0"/>
              <a:t>La Reunion – this is an extension to a recently  expired agreement to allow for completion of the MORGANE Campaign (2015). This campaign resulted in a total, fatal excimer failure in the STROZ lidar.</a:t>
            </a:r>
          </a:p>
          <a:p>
            <a:pPr lvl="2"/>
            <a:r>
              <a:rPr lang="en-US" sz="2000" dirty="0" smtClean="0"/>
              <a:t>Laser was replaced in 2017 with a new Light Machinery </a:t>
            </a:r>
            <a:r>
              <a:rPr lang="en-US" sz="2000" dirty="0" err="1" smtClean="0"/>
              <a:t>XeCl</a:t>
            </a:r>
            <a:r>
              <a:rPr lang="en-US" sz="2000" dirty="0" smtClean="0"/>
              <a:t> laser</a:t>
            </a:r>
          </a:p>
          <a:p>
            <a:pPr lvl="1"/>
            <a:r>
              <a:rPr lang="en-US" sz="2000" dirty="0" smtClean="0"/>
              <a:t>New Zealand – The stratospheric ozone lidar at the NIWA site in Lauder (45 S) is undergoing major modifications to the detector system and so is in line for another validation campaign. </a:t>
            </a:r>
          </a:p>
          <a:p>
            <a:pPr lvl="1"/>
            <a:r>
              <a:rPr lang="en-US" sz="2000" dirty="0" smtClean="0"/>
              <a:t>Argentina – a validation campaign at Rio Gallegos  has been discussed for some time. This is awaiting some responses from Argentina related to the responsibilities for each of the parties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235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GSFC STROZ Lidar at OHP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T. McGee, J Sullivan, G. Sumnicht, L. Twigg, S. Godin-</a:t>
            </a:r>
            <a:r>
              <a:rPr lang="en-US" sz="2000" dirty="0" err="1" smtClean="0">
                <a:solidFill>
                  <a:schemeClr val="tx1"/>
                </a:solidFill>
              </a:rPr>
              <a:t>Beekmann</a:t>
            </a:r>
            <a:r>
              <a:rPr lang="en-US" sz="2000" dirty="0" smtClean="0">
                <a:solidFill>
                  <a:schemeClr val="tx1"/>
                </a:solidFill>
              </a:rPr>
              <a:t>, R. Wing, A. Hauchecorne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57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NDACC Validation Campaigns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NDACC Validation Protocols call for “periodic” independent, blind comparisons to establish data credibility</a:t>
            </a:r>
          </a:p>
          <a:p>
            <a:r>
              <a:rPr lang="en-US" sz="2000" dirty="0" smtClean="0"/>
              <a:t>GSFC Developed a mobile stratospheric ozone lidar to be used as a transfer standard for similar instruments around the world</a:t>
            </a:r>
          </a:p>
          <a:p>
            <a:r>
              <a:rPr lang="en-US" sz="2000" dirty="0" smtClean="0"/>
              <a:t>For each such campaign, a well respected scientist was selected to serve as an independent referee to collect the data and ensure the blind nature of the comparisons</a:t>
            </a:r>
          </a:p>
          <a:p>
            <a:r>
              <a:rPr lang="en-US" sz="2000" dirty="0" smtClean="0"/>
              <a:t>Over the years the GSFC STROZ Lidar has been deployed from 79.5° N to 45° S</a:t>
            </a:r>
          </a:p>
          <a:p>
            <a:r>
              <a:rPr lang="en-US" sz="2000" dirty="0" smtClean="0"/>
              <a:t>Campaigns began with a major effort at Table Mountain in 1989, before NDSC was even chartered (1991)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305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Lavande</a:t>
            </a:r>
            <a:r>
              <a:rPr lang="en-US" sz="2800" dirty="0" smtClean="0"/>
              <a:t>  2017-2018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Campaign name symbolic of the lavender field prevalent in Provence during June and July</a:t>
            </a:r>
          </a:p>
          <a:p>
            <a:r>
              <a:rPr lang="en-US" sz="2000" dirty="0" smtClean="0"/>
              <a:t>Wolfgang </a:t>
            </a:r>
            <a:r>
              <a:rPr lang="en-US" sz="2000" dirty="0" err="1" smtClean="0"/>
              <a:t>Steinbrecht</a:t>
            </a:r>
            <a:r>
              <a:rPr lang="en-US" sz="2000" dirty="0" smtClean="0"/>
              <a:t> was selected to be the referee</a:t>
            </a:r>
          </a:p>
          <a:p>
            <a:r>
              <a:rPr lang="en-US" sz="2000" dirty="0" smtClean="0"/>
              <a:t>Campaign took place over two time periods – July, 2017, and March, 2018</a:t>
            </a:r>
          </a:p>
          <a:p>
            <a:r>
              <a:rPr lang="en-US" sz="2000" dirty="0" smtClean="0"/>
              <a:t>July measurements were truncated by a capacitor failure in the GSFC excimer laser (July 17, 2017). </a:t>
            </a:r>
          </a:p>
          <a:p>
            <a:r>
              <a:rPr lang="en-US" sz="2000" dirty="0" smtClean="0"/>
              <a:t>Temperature measurements continued after the excimer failure</a:t>
            </a:r>
          </a:p>
          <a:p>
            <a:r>
              <a:rPr lang="en-US" sz="2000" dirty="0" smtClean="0"/>
              <a:t>Excimer was repaired and measurements resumed in March of 2018</a:t>
            </a:r>
          </a:p>
          <a:p>
            <a:r>
              <a:rPr lang="en-US" sz="2000" dirty="0" smtClean="0"/>
              <a:t>Six </a:t>
            </a:r>
            <a:r>
              <a:rPr lang="en-US" sz="2000" dirty="0"/>
              <a:t>c</a:t>
            </a:r>
            <a:r>
              <a:rPr lang="en-US" sz="2000" dirty="0" smtClean="0"/>
              <a:t>oincident ozone and temperature measurements were obtained before excimer failure in July – Additional five temperature measurements after laser failure</a:t>
            </a:r>
          </a:p>
          <a:p>
            <a:r>
              <a:rPr lang="en-US" sz="2000" dirty="0" smtClean="0"/>
              <a:t>Five coincident ozone and temperature measurements in March, 2018</a:t>
            </a:r>
          </a:p>
          <a:p>
            <a:r>
              <a:rPr lang="en-US" sz="2000" dirty="0" smtClean="0"/>
              <a:t>Some difficulty with loss of sync between laser systems. Data filtered.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478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 of Laser Interference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"/>
          <a:stretch/>
        </p:blipFill>
        <p:spPr>
          <a:xfrm>
            <a:off x="938462" y="1328066"/>
            <a:ext cx="7928812" cy="271053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3"/>
          <a:stretch/>
        </p:blipFill>
        <p:spPr>
          <a:xfrm>
            <a:off x="938462" y="4038600"/>
            <a:ext cx="7976937" cy="259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7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GSFC Data Revised vs Submitted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4" t="-797" r="3913" b="4476"/>
          <a:stretch/>
        </p:blipFill>
        <p:spPr>
          <a:xfrm>
            <a:off x="3810000" y="1295400"/>
            <a:ext cx="5029200" cy="4724400"/>
          </a:xfrm>
        </p:spPr>
      </p:pic>
      <p:sp>
        <p:nvSpPr>
          <p:cNvPr id="6" name="Oval 5"/>
          <p:cNvSpPr/>
          <p:nvPr/>
        </p:nvSpPr>
        <p:spPr>
          <a:xfrm>
            <a:off x="4495800" y="2588794"/>
            <a:ext cx="381000" cy="3809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86300" y="3124200"/>
            <a:ext cx="4191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314700"/>
            <a:ext cx="381000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1828800"/>
            <a:ext cx="3124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Three curious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~750 20 sec data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Concern for laser interference in return signals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Additional filtering of datasets led to elimination of about a dozen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Much better agreement in plots after removal of datasets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0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Preliminary Result – July 2017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Additional Filtering has helped the overall agreement between OHP and GSFC results</a:t>
            </a:r>
          </a:p>
          <a:p>
            <a:r>
              <a:rPr lang="en-US" sz="2000" dirty="0" smtClean="0"/>
              <a:t>Between 15-38 km the differences are less than 5% between the two groups</a:t>
            </a:r>
          </a:p>
          <a:p>
            <a:r>
              <a:rPr lang="en-US" sz="2000" dirty="0" smtClean="0"/>
              <a:t>But the difference is about 30% at 45 km which is not usually the case.</a:t>
            </a:r>
          </a:p>
          <a:p>
            <a:r>
              <a:rPr lang="en-US" sz="2000" dirty="0" smtClean="0"/>
              <a:t>Differences in Vertical resolution may explain some but not all f this difference. Possibly some laser interference still remains in either or both groups data</a:t>
            </a:r>
          </a:p>
          <a:p>
            <a:r>
              <a:rPr lang="en-US" sz="2000" dirty="0" smtClean="0"/>
              <a:t>Temperature retrievals are also being looked at.</a:t>
            </a:r>
          </a:p>
          <a:p>
            <a:r>
              <a:rPr lang="en-US" sz="2000" dirty="0" smtClean="0"/>
              <a:t>Referee will complete official analysis</a:t>
            </a:r>
            <a:endParaRPr lang="en-US" sz="20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676400"/>
            <a:ext cx="4038600" cy="4724400"/>
          </a:xfrm>
        </p:spPr>
      </p:pic>
    </p:spTree>
    <p:extLst>
      <p:ext uri="{BB962C8B-B14F-4D97-AF65-F5344CB8AC3E}">
        <p14:creationId xmlns:p14="http://schemas.microsoft.com/office/powerpoint/2010/main" val="260169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917</Words>
  <Application>Microsoft Office PowerPoint</Application>
  <PresentationFormat>On-screen Show 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GSFC Mobile Lidar Station Report T. McGee, J. Sullivan </vt:lpstr>
      <vt:lpstr>Current Status</vt:lpstr>
      <vt:lpstr>Status Report (cont)</vt:lpstr>
      <vt:lpstr>GSFC STROZ Lidar at OHP</vt:lpstr>
      <vt:lpstr>NDACC Validation Campaigns</vt:lpstr>
      <vt:lpstr>Lavande  2017-2018</vt:lpstr>
      <vt:lpstr>Example of Laser Interference</vt:lpstr>
      <vt:lpstr>GSFC Data Revised vs Submitted</vt:lpstr>
      <vt:lpstr>Preliminary Result – July 2017</vt:lpstr>
      <vt:lpstr>GSFC at Lavande, July ‘17/March ‘18 STROZ Column vs OMI</vt:lpstr>
      <vt:lpstr>Where do we go from here?</vt:lpstr>
      <vt:lpstr>Where do we go from here?</vt:lpstr>
      <vt:lpstr>Where do we go from here?</vt:lpstr>
      <vt:lpstr>Where do we go from here?</vt:lpstr>
      <vt:lpstr>Where do we go from here?</vt:lpstr>
      <vt:lpstr>Where do we go from here?</vt:lpstr>
      <vt:lpstr>Where do we go from here?</vt:lpstr>
      <vt:lpstr>Where do we go from here?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Mcgee, Thomas J. (GSFC-6140)</dc:creator>
  <cp:lastModifiedBy>Mcgee, Thomas J. (GSFC-6140)</cp:lastModifiedBy>
  <cp:revision>29</cp:revision>
  <dcterms:created xsi:type="dcterms:W3CDTF">2018-05-08T03:50:45Z</dcterms:created>
  <dcterms:modified xsi:type="dcterms:W3CDTF">2018-05-10T20:05:18Z</dcterms:modified>
</cp:coreProperties>
</file>